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2"/>
  </p:notesMasterIdLst>
  <p:sldIdLst>
    <p:sldId id="280" r:id="rId2"/>
    <p:sldId id="288" r:id="rId3"/>
    <p:sldId id="286" r:id="rId4"/>
    <p:sldId id="287" r:id="rId5"/>
    <p:sldId id="281" r:id="rId6"/>
    <p:sldId id="282" r:id="rId7"/>
    <p:sldId id="284" r:id="rId8"/>
    <p:sldId id="283" r:id="rId9"/>
    <p:sldId id="277" r:id="rId10"/>
    <p:sldId id="289" r:id="rId11"/>
  </p:sldIdLst>
  <p:sldSz cx="12192000" cy="6858000"/>
  <p:notesSz cx="7019925" cy="93059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41650" cy="465137"/>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978275" y="0"/>
            <a:ext cx="3041650" cy="465137"/>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409575" y="698500"/>
            <a:ext cx="62007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936625" y="4419600"/>
            <a:ext cx="5146674" cy="4187824"/>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8840786"/>
            <a:ext cx="3041650" cy="465137"/>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2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78275" y="8840786"/>
            <a:ext cx="3041650" cy="465137"/>
          </a:xfrm>
          <a:prstGeom prst="rect">
            <a:avLst/>
          </a:prstGeom>
          <a:noFill/>
          <a:ln>
            <a:noFill/>
          </a:ln>
        </p:spPr>
        <p:txBody>
          <a:bodyPr wrap="square" lIns="93275" tIns="46625" rIns="93275" bIns="46625"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626CB0B5-6596-41B5-B931-413AF4B9F9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2589" y="381002"/>
            <a:ext cx="3832225"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406400" y="2362200"/>
            <a:ext cx="8839200" cy="1143000"/>
          </a:xfrm>
        </p:spPr>
        <p:txBody>
          <a:bodyPr/>
          <a:lstStyle>
            <a:lvl1pPr>
              <a:defRPr>
                <a:solidFill>
                  <a:schemeClr val="tx1"/>
                </a:solidFill>
                <a:latin typeface="Calibri" charset="0"/>
              </a:defRPr>
            </a:lvl1pPr>
          </a:lstStyle>
          <a:p>
            <a:pPr lvl="0"/>
            <a:r>
              <a:rPr lang="en-US" noProof="0"/>
              <a:t>Click to edit Master title style</a:t>
            </a:r>
            <a:endParaRPr lang="en-US" noProof="0" dirty="0"/>
          </a:p>
        </p:txBody>
      </p:sp>
      <p:sp>
        <p:nvSpPr>
          <p:cNvPr id="3075" name="Rectangle 3"/>
          <p:cNvSpPr>
            <a:spLocks noGrp="1" noChangeArrowheads="1"/>
          </p:cNvSpPr>
          <p:nvPr>
            <p:ph type="subTitle" idx="1"/>
          </p:nvPr>
        </p:nvSpPr>
        <p:spPr>
          <a:xfrm>
            <a:off x="406400" y="3505200"/>
            <a:ext cx="7924800" cy="1752600"/>
          </a:xfrm>
        </p:spPr>
        <p:txBody>
          <a:bodyPr/>
          <a:lstStyle>
            <a:lvl1pPr marL="0" indent="0">
              <a:buFontTx/>
              <a:buNone/>
              <a:defRPr sz="1800">
                <a:solidFill>
                  <a:srgbClr val="002C77"/>
                </a:solidFill>
              </a:defRPr>
            </a:lvl1pPr>
          </a:lstStyle>
          <a:p>
            <a:pPr lvl="0"/>
            <a:r>
              <a:rPr lang="en-US" noProof="0"/>
              <a:t>Click to edit Master subtitle style</a:t>
            </a:r>
            <a:endParaRPr lang="en-US" noProof="0" dirty="0"/>
          </a:p>
        </p:txBody>
      </p:sp>
      <p:sp>
        <p:nvSpPr>
          <p:cNvPr id="5" name="Slide Number Placeholder 4">
            <a:extLst>
              <a:ext uri="{FF2B5EF4-FFF2-40B4-BE49-F238E27FC236}">
                <a16:creationId xmlns:a16="http://schemas.microsoft.com/office/drawing/2014/main" id="{E386992B-D353-4175-9299-A31E5FC0B49C}"/>
              </a:ext>
            </a:extLst>
          </p:cNvPr>
          <p:cNvSpPr>
            <a:spLocks noGrp="1" noChangeArrowheads="1"/>
          </p:cNvSpPr>
          <p:nvPr>
            <p:ph type="sldNum" sz="quarter" idx="10"/>
          </p:nvPr>
        </p:nvSpPr>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025998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97C6D782-CC26-451D-9C42-8B37B05AF0A0}"/>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7523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11F081B9-B32F-471E-8416-C172789D60F2}"/>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3734891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a:extLst>
              <a:ext uri="{FF2B5EF4-FFF2-40B4-BE49-F238E27FC236}">
                <a16:creationId xmlns:a16="http://schemas.microsoft.com/office/drawing/2014/main" id="{5FF439A9-FE73-474B-A962-D99DE3D3C645}"/>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65403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a:extLst>
              <a:ext uri="{FF2B5EF4-FFF2-40B4-BE49-F238E27FC236}">
                <a16:creationId xmlns:a16="http://schemas.microsoft.com/office/drawing/2014/main" id="{5EAE1EA6-18B1-4647-B310-317988FE6593}"/>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3949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4400" y="15240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240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a:extLst>
              <a:ext uri="{FF2B5EF4-FFF2-40B4-BE49-F238E27FC236}">
                <a16:creationId xmlns:a16="http://schemas.microsoft.com/office/drawing/2014/main" id="{268EA774-9D31-4CDD-99E2-023C30E2CE09}"/>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435835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A1BE389E-4FAF-4156-A62B-1EFEEF058DA5}"/>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5491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05503108-EC90-4746-8942-E63C3E4BA9B0}"/>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8941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56E5034-DC1F-4466-934D-E22BE3D3D13B}"/>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4863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a:extLst>
              <a:ext uri="{FF2B5EF4-FFF2-40B4-BE49-F238E27FC236}">
                <a16:creationId xmlns:a16="http://schemas.microsoft.com/office/drawing/2014/main" id="{2426DE48-F04C-4959-AA77-2D3D549B4F04}"/>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0073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a:extLst>
              <a:ext uri="{FF2B5EF4-FFF2-40B4-BE49-F238E27FC236}">
                <a16:creationId xmlns:a16="http://schemas.microsoft.com/office/drawing/2014/main" id="{5BD14C12-1275-4FDC-BC04-FBD5698B09AA}"/>
              </a:ext>
            </a:extLst>
          </p:cNvPr>
          <p:cNvSpPr>
            <a:spLocks noGrp="1" noChangeArrowheads="1"/>
          </p:cNvSpPr>
          <p:nvPr>
            <p:ph type="sldNum" sz="quarter" idx="10"/>
          </p:nvPr>
        </p:nvSpPr>
        <p:spPr>
          <a:ln/>
        </p:spPr>
        <p:txBody>
          <a:bodyPr/>
          <a:lstStyle>
            <a:lvl1pPr>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754123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82DA49B-8BF1-47E4-B8B9-FD294CAE9E52}"/>
              </a:ext>
            </a:extLst>
          </p:cNvPr>
          <p:cNvSpPr>
            <a:spLocks noGrp="1" noChangeArrowheads="1"/>
          </p:cNvSpPr>
          <p:nvPr>
            <p:ph type="title"/>
          </p:nvPr>
        </p:nvSpPr>
        <p:spPr bwMode="auto">
          <a:xfrm>
            <a:off x="914400" y="228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30AABE4-731C-4D94-93E3-E7AC25C18DB8}"/>
              </a:ext>
            </a:extLst>
          </p:cNvPr>
          <p:cNvSpPr>
            <a:spLocks noGrp="1" noChangeArrowheads="1"/>
          </p:cNvSpPr>
          <p:nvPr>
            <p:ph type="body" idx="1"/>
          </p:nvPr>
        </p:nvSpPr>
        <p:spPr bwMode="auto">
          <a:xfrm>
            <a:off x="914400" y="15240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7776CF51-A7AB-4072-AB6E-9A435EF57DE4}"/>
              </a:ext>
            </a:extLst>
          </p:cNvPr>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50">
                <a:latin typeface="Calibri" panose="020F0502020204030204" pitchFamily="34" charset="0"/>
                <a:cs typeface="Arial" panose="020B0604020202020204" pitchFamily="34" charset="0"/>
              </a:defRPr>
            </a:lvl1pPr>
          </a:lstStyle>
          <a:p>
            <a:pPr>
              <a:buClr>
                <a:schemeClr val="dk1"/>
              </a:buClr>
              <a:buSzPct val="25000"/>
            </a:pPr>
            <a:fld id="{00000000-1234-1234-1234-123412341234}" type="slidenum">
              <a:rPr lang="en-US" sz="1400" smtClean="0">
                <a:solidFill>
                  <a:schemeClr val="dk1"/>
                </a:solidFill>
                <a:latin typeface="Calibri"/>
                <a:ea typeface="Calibri"/>
                <a:cs typeface="Calibri"/>
                <a:sym typeface="Calibri"/>
              </a:rPr>
              <a:pPr>
                <a:buClr>
                  <a:schemeClr val="dk1"/>
                </a:buClr>
                <a:buSzPct val="25000"/>
              </a:pPr>
              <a:t>‹#›</a:t>
            </a:fld>
            <a:endParaRPr lang="en-US" sz="1400">
              <a:solidFill>
                <a:schemeClr val="dk1"/>
              </a:solidFill>
              <a:latin typeface="Calibri"/>
              <a:ea typeface="Calibri"/>
              <a:cs typeface="Calibri"/>
              <a:sym typeface="Calibri"/>
            </a:endParaRPr>
          </a:p>
        </p:txBody>
      </p:sp>
      <p:pic>
        <p:nvPicPr>
          <p:cNvPr id="1029" name="Picture 1">
            <a:extLst>
              <a:ext uri="{FF2B5EF4-FFF2-40B4-BE49-F238E27FC236}">
                <a16:creationId xmlns:a16="http://schemas.microsoft.com/office/drawing/2014/main" id="{0EF1E1F5-C1A4-43D5-8133-C685AFA523C7}"/>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62000" y="6272215"/>
            <a:ext cx="14478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4318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2700">
          <a:solidFill>
            <a:srgbClr val="002C77"/>
          </a:solidFill>
          <a:latin typeface="+mn-lt"/>
          <a:ea typeface="+mj-ea"/>
          <a:cs typeface="+mj-cs"/>
        </a:defRPr>
      </a:lvl1pPr>
      <a:lvl2pPr algn="l" rtl="0" eaLnBrk="1" fontAlgn="base" hangingPunct="1">
        <a:spcBef>
          <a:spcPct val="0"/>
        </a:spcBef>
        <a:spcAft>
          <a:spcPct val="0"/>
        </a:spcAft>
        <a:defRPr sz="2700">
          <a:solidFill>
            <a:srgbClr val="002C77"/>
          </a:solidFill>
          <a:latin typeface="Calibri" panose="020F0502020204030204" pitchFamily="34" charset="0"/>
          <a:ea typeface="ヒラギノ角ゴ Pro W3" charset="-128"/>
        </a:defRPr>
      </a:lvl2pPr>
      <a:lvl3pPr algn="l" rtl="0" eaLnBrk="1" fontAlgn="base" hangingPunct="1">
        <a:spcBef>
          <a:spcPct val="0"/>
        </a:spcBef>
        <a:spcAft>
          <a:spcPct val="0"/>
        </a:spcAft>
        <a:defRPr sz="2700">
          <a:solidFill>
            <a:srgbClr val="002C77"/>
          </a:solidFill>
          <a:latin typeface="Calibri" panose="020F0502020204030204" pitchFamily="34" charset="0"/>
          <a:ea typeface="ヒラギノ角ゴ Pro W3" charset="-128"/>
        </a:defRPr>
      </a:lvl3pPr>
      <a:lvl4pPr algn="l" rtl="0" eaLnBrk="1" fontAlgn="base" hangingPunct="1">
        <a:spcBef>
          <a:spcPct val="0"/>
        </a:spcBef>
        <a:spcAft>
          <a:spcPct val="0"/>
        </a:spcAft>
        <a:defRPr sz="2700">
          <a:solidFill>
            <a:srgbClr val="002C77"/>
          </a:solidFill>
          <a:latin typeface="Calibri" panose="020F0502020204030204" pitchFamily="34" charset="0"/>
          <a:ea typeface="ヒラギノ角ゴ Pro W3" charset="-128"/>
        </a:defRPr>
      </a:lvl4pPr>
      <a:lvl5pPr algn="l" rtl="0" eaLnBrk="1" fontAlgn="base" hangingPunct="1">
        <a:spcBef>
          <a:spcPct val="0"/>
        </a:spcBef>
        <a:spcAft>
          <a:spcPct val="0"/>
        </a:spcAft>
        <a:defRPr sz="2700">
          <a:solidFill>
            <a:srgbClr val="002C77"/>
          </a:solidFill>
          <a:latin typeface="Calibri" panose="020F0502020204030204" pitchFamily="34" charset="0"/>
          <a:ea typeface="ヒラギノ角ゴ Pro W3" charset="-128"/>
        </a:defRPr>
      </a:lvl5pPr>
      <a:lvl6pPr marL="342900" algn="l" rtl="0" eaLnBrk="1" fontAlgn="base" hangingPunct="1">
        <a:spcBef>
          <a:spcPct val="0"/>
        </a:spcBef>
        <a:spcAft>
          <a:spcPct val="0"/>
        </a:spcAft>
        <a:defRPr sz="2700">
          <a:solidFill>
            <a:srgbClr val="002C77"/>
          </a:solidFill>
          <a:latin typeface="Arial" charset="0"/>
          <a:ea typeface="ヒラギノ角ゴ Pro W3" charset="-128"/>
        </a:defRPr>
      </a:lvl6pPr>
      <a:lvl7pPr marL="685800" algn="l" rtl="0" eaLnBrk="1" fontAlgn="base" hangingPunct="1">
        <a:spcBef>
          <a:spcPct val="0"/>
        </a:spcBef>
        <a:spcAft>
          <a:spcPct val="0"/>
        </a:spcAft>
        <a:defRPr sz="2700">
          <a:solidFill>
            <a:srgbClr val="002C77"/>
          </a:solidFill>
          <a:latin typeface="Arial" charset="0"/>
          <a:ea typeface="ヒラギノ角ゴ Pro W3" charset="-128"/>
        </a:defRPr>
      </a:lvl7pPr>
      <a:lvl8pPr marL="1028700" algn="l" rtl="0" eaLnBrk="1" fontAlgn="base" hangingPunct="1">
        <a:spcBef>
          <a:spcPct val="0"/>
        </a:spcBef>
        <a:spcAft>
          <a:spcPct val="0"/>
        </a:spcAft>
        <a:defRPr sz="2700">
          <a:solidFill>
            <a:srgbClr val="002C77"/>
          </a:solidFill>
          <a:latin typeface="Arial" charset="0"/>
          <a:ea typeface="ヒラギノ角ゴ Pro W3" charset="-128"/>
        </a:defRPr>
      </a:lvl8pPr>
      <a:lvl9pPr marL="1371600" algn="l" rtl="0" eaLnBrk="1" fontAlgn="base" hangingPunct="1">
        <a:spcBef>
          <a:spcPct val="0"/>
        </a:spcBef>
        <a:spcAft>
          <a:spcPct val="0"/>
        </a:spcAft>
        <a:defRPr sz="2700">
          <a:solidFill>
            <a:srgbClr val="002C77"/>
          </a:solidFill>
          <a:latin typeface="Arial" charset="0"/>
          <a:ea typeface="ヒラギノ角ゴ Pro W3" charset="-128"/>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a:solidFill>
            <a:schemeClr val="tx1"/>
          </a:solidFill>
          <a:latin typeface="+mn-lt"/>
          <a:ea typeface="+mn-ea"/>
        </a:defRPr>
      </a:lvl2pPr>
      <a:lvl3pPr marL="857250" indent="-171450" algn="l" rtl="0" eaLnBrk="1" fontAlgn="base" hangingPunct="1">
        <a:spcBef>
          <a:spcPct val="20000"/>
        </a:spcBef>
        <a:spcAft>
          <a:spcPct val="0"/>
        </a:spcAft>
        <a:buChar char="•"/>
        <a:defRPr sz="1800">
          <a:solidFill>
            <a:schemeClr val="tx1"/>
          </a:solidFill>
          <a:latin typeface="+mn-lt"/>
          <a:ea typeface="+mn-ea"/>
        </a:defRPr>
      </a:lvl3pPr>
      <a:lvl4pPr marL="1200150" indent="-171450" algn="l" rtl="0" eaLnBrk="1" fontAlgn="base" hangingPunct="1">
        <a:spcBef>
          <a:spcPct val="20000"/>
        </a:spcBef>
        <a:spcAft>
          <a:spcPct val="0"/>
        </a:spcAft>
        <a:buChar char="–"/>
        <a:defRPr sz="1500">
          <a:solidFill>
            <a:schemeClr val="tx1"/>
          </a:solidFill>
          <a:latin typeface="+mn-lt"/>
          <a:ea typeface="+mn-ea"/>
        </a:defRPr>
      </a:lvl4pPr>
      <a:lvl5pPr marL="1543050" indent="-171450" algn="l" rtl="0" eaLnBrk="1" fontAlgn="base" hangingPunct="1">
        <a:spcBef>
          <a:spcPct val="20000"/>
        </a:spcBef>
        <a:spcAft>
          <a:spcPct val="0"/>
        </a:spcAft>
        <a:buChar char="»"/>
        <a:defRPr sz="1500">
          <a:solidFill>
            <a:schemeClr val="tx1"/>
          </a:solidFill>
          <a:latin typeface="+mn-lt"/>
          <a:ea typeface="+mn-ea"/>
        </a:defRPr>
      </a:lvl5pPr>
      <a:lvl6pPr marL="1885950" indent="-171450" algn="l" rtl="0" eaLnBrk="1" fontAlgn="base" hangingPunct="1">
        <a:spcBef>
          <a:spcPct val="20000"/>
        </a:spcBef>
        <a:spcAft>
          <a:spcPct val="0"/>
        </a:spcAft>
        <a:buChar char="»"/>
        <a:defRPr sz="1500">
          <a:solidFill>
            <a:schemeClr val="tx1"/>
          </a:solidFill>
          <a:latin typeface="+mn-lt"/>
          <a:ea typeface="+mn-ea"/>
        </a:defRPr>
      </a:lvl6pPr>
      <a:lvl7pPr marL="2228850" indent="-171450" algn="l" rtl="0" eaLnBrk="1" fontAlgn="base" hangingPunct="1">
        <a:spcBef>
          <a:spcPct val="20000"/>
        </a:spcBef>
        <a:spcAft>
          <a:spcPct val="0"/>
        </a:spcAft>
        <a:buChar char="»"/>
        <a:defRPr sz="1500">
          <a:solidFill>
            <a:schemeClr val="tx1"/>
          </a:solidFill>
          <a:latin typeface="+mn-lt"/>
          <a:ea typeface="+mn-ea"/>
        </a:defRPr>
      </a:lvl7pPr>
      <a:lvl8pPr marL="2571750" indent="-171450" algn="l" rtl="0" eaLnBrk="1" fontAlgn="base" hangingPunct="1">
        <a:spcBef>
          <a:spcPct val="20000"/>
        </a:spcBef>
        <a:spcAft>
          <a:spcPct val="0"/>
        </a:spcAft>
        <a:buChar char="»"/>
        <a:defRPr sz="1500">
          <a:solidFill>
            <a:schemeClr val="tx1"/>
          </a:solidFill>
          <a:latin typeface="+mn-lt"/>
          <a:ea typeface="+mn-ea"/>
        </a:defRPr>
      </a:lvl8pPr>
      <a:lvl9pPr marL="2914650" indent="-171450" algn="l" rtl="0" eaLnBrk="1" fontAlgn="base" hangingPunct="1">
        <a:spcBef>
          <a:spcPct val="20000"/>
        </a:spcBef>
        <a:spcAft>
          <a:spcPct val="0"/>
        </a:spcAft>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g-911coalitio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23B5249-C73C-4FEB-AA5F-0FF57C03E89B}"/>
              </a:ext>
            </a:extLst>
          </p:cNvPr>
          <p:cNvSpPr>
            <a:spLocks noGrp="1"/>
          </p:cNvSpPr>
          <p:nvPr>
            <p:ph type="ctrTitle"/>
          </p:nvPr>
        </p:nvSpPr>
        <p:spPr>
          <a:xfrm>
            <a:off x="1828800" y="2362200"/>
            <a:ext cx="6629400" cy="1143000"/>
          </a:xfrm>
        </p:spPr>
        <p:txBody>
          <a:bodyPr/>
          <a:lstStyle/>
          <a:p>
            <a:r>
              <a:rPr lang="en-US" sz="3600" dirty="0"/>
              <a:t>APCO International</a:t>
            </a:r>
            <a:br>
              <a:rPr lang="en-US" sz="3600" dirty="0"/>
            </a:br>
            <a:r>
              <a:rPr lang="en-US" sz="3600" dirty="0"/>
              <a:t>Advocacy Update </a:t>
            </a:r>
          </a:p>
        </p:txBody>
      </p:sp>
      <p:sp>
        <p:nvSpPr>
          <p:cNvPr id="14" name="Subtitle 2">
            <a:extLst>
              <a:ext uri="{FF2B5EF4-FFF2-40B4-BE49-F238E27FC236}">
                <a16:creationId xmlns:a16="http://schemas.microsoft.com/office/drawing/2014/main" id="{3950BB86-3B9C-4493-BF55-EE4EC4F7EA23}"/>
              </a:ext>
            </a:extLst>
          </p:cNvPr>
          <p:cNvSpPr>
            <a:spLocks noGrp="1"/>
          </p:cNvSpPr>
          <p:nvPr>
            <p:ph type="subTitle" idx="1"/>
          </p:nvPr>
        </p:nvSpPr>
        <p:spPr>
          <a:xfrm>
            <a:off x="1828800" y="4495800"/>
            <a:ext cx="5943600" cy="1752600"/>
          </a:xfrm>
        </p:spPr>
        <p:txBody>
          <a:bodyPr/>
          <a:lstStyle/>
          <a:p>
            <a:r>
              <a:rPr lang="en-US" sz="1200" dirty="0"/>
              <a:t>Jeff Cohen </a:t>
            </a:r>
          </a:p>
          <a:p>
            <a:r>
              <a:rPr lang="en-US" sz="1200" dirty="0"/>
              <a:t>Chief Counsel </a:t>
            </a:r>
          </a:p>
          <a:p>
            <a:r>
              <a:rPr lang="en-US" sz="1200" dirty="0"/>
              <a:t>Director of Government Relations </a:t>
            </a:r>
          </a:p>
          <a:p>
            <a:r>
              <a:rPr lang="en-US" sz="1200" dirty="0"/>
              <a:t>APCO International </a:t>
            </a:r>
          </a:p>
        </p:txBody>
      </p:sp>
      <p:sp>
        <p:nvSpPr>
          <p:cNvPr id="4" name="Slide Number Placeholder 3">
            <a:extLst>
              <a:ext uri="{FF2B5EF4-FFF2-40B4-BE49-F238E27FC236}">
                <a16:creationId xmlns:a16="http://schemas.microsoft.com/office/drawing/2014/main" id="{173D9A91-1EA4-4CD7-B4C4-61C8F87135E1}"/>
              </a:ext>
            </a:extLst>
          </p:cNvPr>
          <p:cNvSpPr>
            <a:spLocks noGrp="1"/>
          </p:cNvSpPr>
          <p:nvPr>
            <p:ph type="sldNum" sz="quarter" idx="10"/>
          </p:nvPr>
        </p:nvSpPr>
        <p:spPr>
          <a:xfrm>
            <a:off x="8077200" y="6248400"/>
            <a:ext cx="1905000" cy="457200"/>
          </a:xfrm>
        </p:spPr>
        <p:txBody>
          <a:bodyPr wrap="square" anchor="t">
            <a:normAutofit/>
          </a:bodyPr>
          <a:lstStyle/>
          <a:p>
            <a:pPr>
              <a:spcAft>
                <a:spcPts val="600"/>
              </a:spcAft>
              <a:buClr>
                <a:schemeClr val="dk1"/>
              </a:buClr>
              <a:buSzPct val="25000"/>
            </a:pPr>
            <a:fld id="{00000000-1234-1234-1234-123412341234}" type="slidenum">
              <a:rPr lang="en-US" sz="1400">
                <a:solidFill>
                  <a:schemeClr val="dk1"/>
                </a:solidFill>
              </a:rPr>
              <a:pPr>
                <a:spcAft>
                  <a:spcPts val="600"/>
                </a:spcAft>
                <a:buClr>
                  <a:schemeClr val="dk1"/>
                </a:buClr>
                <a:buSzPct val="25000"/>
              </a:pPr>
              <a:t>1</a:t>
            </a:fld>
            <a:endParaRPr lang="en-US" sz="1400">
              <a:solidFill>
                <a:schemeClr val="dk1"/>
              </a:solidFill>
            </a:endParaRPr>
          </a:p>
        </p:txBody>
      </p:sp>
    </p:spTree>
    <p:extLst>
      <p:ext uri="{BB962C8B-B14F-4D97-AF65-F5344CB8AC3E}">
        <p14:creationId xmlns:p14="http://schemas.microsoft.com/office/powerpoint/2010/main" val="636418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C69DF8-490A-4E2C-AE86-100B1E4027B2}"/>
              </a:ext>
            </a:extLst>
          </p:cNvPr>
          <p:cNvSpPr>
            <a:spLocks noGrp="1"/>
          </p:cNvSpPr>
          <p:nvPr>
            <p:ph idx="1"/>
          </p:nvPr>
        </p:nvSpPr>
        <p:spPr/>
        <p:txBody>
          <a:bodyPr/>
          <a:lstStyle/>
          <a:p>
            <a:pPr marL="114300" indent="0" algn="ctr">
              <a:buNone/>
            </a:pPr>
            <a:r>
              <a:rPr lang="en-US" dirty="0"/>
              <a:t>www.apcointl.org/government‐relations</a:t>
            </a:r>
          </a:p>
          <a:p>
            <a:pPr marL="114300" indent="0" algn="ctr">
              <a:buNone/>
            </a:pPr>
            <a:endParaRPr lang="en-US" dirty="0"/>
          </a:p>
          <a:p>
            <a:pPr marL="114300" indent="0" algn="ctr">
              <a:buNone/>
            </a:pPr>
            <a:r>
              <a:rPr lang="en-US" dirty="0">
                <a:latin typeface="Calibri" panose="020F0502020204030204" pitchFamily="34" charset="0"/>
                <a:cs typeface="Calibri" panose="020F0502020204030204" pitchFamily="34" charset="0"/>
              </a:rPr>
              <a:t>@GRO_APCO</a:t>
            </a:r>
          </a:p>
          <a:p>
            <a:pPr marL="114300" indent="0" algn="ctr">
              <a:buNone/>
            </a:pPr>
            <a:endParaRPr lang="en-US" dirty="0"/>
          </a:p>
          <a:p>
            <a:pPr marL="114300" indent="0" algn="ctr">
              <a:buNone/>
            </a:pPr>
            <a:r>
              <a:rPr lang="en-US" dirty="0"/>
              <a:t>gro@apcointl.org</a:t>
            </a:r>
          </a:p>
        </p:txBody>
      </p:sp>
      <p:sp>
        <p:nvSpPr>
          <p:cNvPr id="4" name="Slide Number Placeholder 3">
            <a:extLst>
              <a:ext uri="{FF2B5EF4-FFF2-40B4-BE49-F238E27FC236}">
                <a16:creationId xmlns:a16="http://schemas.microsoft.com/office/drawing/2014/main" id="{F962E545-1CDD-4A4B-B45F-962F2193F267}"/>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10</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339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80018-B7F6-4056-A864-FBD404D370A6}"/>
              </a:ext>
            </a:extLst>
          </p:cNvPr>
          <p:cNvSpPr>
            <a:spLocks noGrp="1"/>
          </p:cNvSpPr>
          <p:nvPr>
            <p:ph type="title"/>
          </p:nvPr>
        </p:nvSpPr>
        <p:spPr/>
        <p:txBody>
          <a:bodyPr/>
          <a:lstStyle/>
          <a:p>
            <a:pPr algn="ctr"/>
            <a:r>
              <a:rPr lang="en-US" dirty="0"/>
              <a:t>Topics</a:t>
            </a:r>
          </a:p>
        </p:txBody>
      </p:sp>
      <p:sp>
        <p:nvSpPr>
          <p:cNvPr id="3" name="Content Placeholder 2">
            <a:extLst>
              <a:ext uri="{FF2B5EF4-FFF2-40B4-BE49-F238E27FC236}">
                <a16:creationId xmlns:a16="http://schemas.microsoft.com/office/drawing/2014/main" id="{F23C0B95-B54A-4AEE-ADB4-668265B98DF7}"/>
              </a:ext>
            </a:extLst>
          </p:cNvPr>
          <p:cNvSpPr>
            <a:spLocks noGrp="1"/>
          </p:cNvSpPr>
          <p:nvPr>
            <p:ph idx="1"/>
          </p:nvPr>
        </p:nvSpPr>
        <p:spPr/>
        <p:txBody>
          <a:bodyPr/>
          <a:lstStyle/>
          <a:p>
            <a:pPr>
              <a:buFont typeface="Wingdings" panose="05000000000000000000" pitchFamily="2" charset="2"/>
              <a:buChar char="v"/>
            </a:pPr>
            <a:r>
              <a:rPr lang="en-US" dirty="0"/>
              <a:t>Protecting Public Safety Spectrum </a:t>
            </a:r>
          </a:p>
          <a:p>
            <a:pPr lvl="1">
              <a:buFont typeface="Arial" panose="020B0604020202020204" pitchFamily="34" charset="0"/>
              <a:buChar char="•"/>
            </a:pPr>
            <a:r>
              <a:rPr lang="en-US" sz="1800" dirty="0"/>
              <a:t>6 GHz band</a:t>
            </a:r>
          </a:p>
          <a:p>
            <a:pPr lvl="1">
              <a:buFont typeface="Arial" panose="020B0604020202020204" pitchFamily="34" charset="0"/>
              <a:buChar char="•"/>
            </a:pPr>
            <a:r>
              <a:rPr lang="en-US" sz="1800" dirty="0"/>
              <a:t>4.9 GHz band </a:t>
            </a:r>
          </a:p>
          <a:p>
            <a:pPr lvl="1">
              <a:buFont typeface="Arial" panose="020B0604020202020204" pitchFamily="34" charset="0"/>
              <a:buChar char="•"/>
            </a:pPr>
            <a:endParaRPr lang="en-US" sz="1800" dirty="0"/>
          </a:p>
          <a:p>
            <a:pPr>
              <a:buFont typeface="Wingdings" panose="05000000000000000000" pitchFamily="2" charset="2"/>
              <a:buChar char="v"/>
            </a:pPr>
            <a:r>
              <a:rPr lang="en-US" dirty="0"/>
              <a:t>Wireless 9-1-1 Location Accuracy</a:t>
            </a:r>
          </a:p>
          <a:p>
            <a:pPr>
              <a:buFont typeface="Wingdings" panose="05000000000000000000" pitchFamily="2" charset="2"/>
              <a:buChar char="v"/>
            </a:pPr>
            <a:endParaRPr lang="en-US" dirty="0"/>
          </a:p>
          <a:p>
            <a:pPr>
              <a:buFont typeface="Wingdings" panose="05000000000000000000" pitchFamily="2" charset="2"/>
              <a:buChar char="v"/>
            </a:pPr>
            <a:r>
              <a:rPr lang="en-US" dirty="0"/>
              <a:t>Next Generation 9-1-1</a:t>
            </a:r>
          </a:p>
        </p:txBody>
      </p:sp>
      <p:sp>
        <p:nvSpPr>
          <p:cNvPr id="4" name="Slide Number Placeholder 3">
            <a:extLst>
              <a:ext uri="{FF2B5EF4-FFF2-40B4-BE49-F238E27FC236}">
                <a16:creationId xmlns:a16="http://schemas.microsoft.com/office/drawing/2014/main" id="{546323A2-D0F3-402E-9A4B-CFD61C8FEB84}"/>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2</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53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D5A9-A85E-4D07-8564-60157C2BBFAC}"/>
              </a:ext>
            </a:extLst>
          </p:cNvPr>
          <p:cNvSpPr>
            <a:spLocks noGrp="1"/>
          </p:cNvSpPr>
          <p:nvPr>
            <p:ph type="title"/>
          </p:nvPr>
        </p:nvSpPr>
        <p:spPr/>
        <p:txBody>
          <a:bodyPr/>
          <a:lstStyle/>
          <a:p>
            <a:pPr algn="ctr"/>
            <a:r>
              <a:rPr lang="en-US" dirty="0"/>
              <a:t>Protecting Public Safety Spectrum: 6 GHz</a:t>
            </a:r>
          </a:p>
        </p:txBody>
      </p:sp>
      <p:sp>
        <p:nvSpPr>
          <p:cNvPr id="3" name="Content Placeholder 2">
            <a:extLst>
              <a:ext uri="{FF2B5EF4-FFF2-40B4-BE49-F238E27FC236}">
                <a16:creationId xmlns:a16="http://schemas.microsoft.com/office/drawing/2014/main" id="{8A7FDD32-5C8C-4266-8F07-E259960BFF75}"/>
              </a:ext>
            </a:extLst>
          </p:cNvPr>
          <p:cNvSpPr>
            <a:spLocks noGrp="1"/>
          </p:cNvSpPr>
          <p:nvPr>
            <p:ph idx="1"/>
          </p:nvPr>
        </p:nvSpPr>
        <p:spPr/>
        <p:txBody>
          <a:bodyPr/>
          <a:lstStyle/>
          <a:p>
            <a:r>
              <a:rPr lang="en-US" sz="2100" dirty="0"/>
              <a:t>The 6 GHz band is used for fixed microwave links that form the backbone of emergency communications, and is heavily used by public safety, utilities, telecom companies, and others.</a:t>
            </a:r>
          </a:p>
          <a:p>
            <a:r>
              <a:rPr lang="en-US" sz="2100" dirty="0"/>
              <a:t>In April 2020, despite significant opposition from APCO and others, the FCC decided to allow hundreds of millions of new unlicensed devices to share this band without adequate protections from causing harmful interference to public safety’s systems.</a:t>
            </a:r>
          </a:p>
          <a:p>
            <a:pPr lvl="1"/>
            <a:r>
              <a:rPr lang="en-US" sz="1800" dirty="0"/>
              <a:t>The push for these devices came from the FCC’s desire to create opportunities for “next generation Wi-Fi.”</a:t>
            </a:r>
          </a:p>
          <a:p>
            <a:r>
              <a:rPr lang="en-US" sz="2100" dirty="0"/>
              <a:t>There will be no way to quickly identify, locate, and eliminate sources of interference, leading to unrecoverable public safety harm.</a:t>
            </a:r>
          </a:p>
        </p:txBody>
      </p:sp>
      <p:sp>
        <p:nvSpPr>
          <p:cNvPr id="4" name="Slide Number Placeholder 3">
            <a:extLst>
              <a:ext uri="{FF2B5EF4-FFF2-40B4-BE49-F238E27FC236}">
                <a16:creationId xmlns:a16="http://schemas.microsoft.com/office/drawing/2014/main" id="{8F4A01F0-452C-4CBC-8738-6896D2637C01}"/>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3</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955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448DA-686F-4171-B4CE-71C9192141CE}"/>
              </a:ext>
            </a:extLst>
          </p:cNvPr>
          <p:cNvSpPr>
            <a:spLocks noGrp="1"/>
          </p:cNvSpPr>
          <p:nvPr>
            <p:ph type="title"/>
          </p:nvPr>
        </p:nvSpPr>
        <p:spPr/>
        <p:txBody>
          <a:bodyPr/>
          <a:lstStyle/>
          <a:p>
            <a:pPr algn="ctr"/>
            <a:r>
              <a:rPr lang="en-US" dirty="0"/>
              <a:t>Protecting Public Safety Spectrum: 6 GHz</a:t>
            </a:r>
          </a:p>
        </p:txBody>
      </p:sp>
      <p:sp>
        <p:nvSpPr>
          <p:cNvPr id="3" name="Content Placeholder 2">
            <a:extLst>
              <a:ext uri="{FF2B5EF4-FFF2-40B4-BE49-F238E27FC236}">
                <a16:creationId xmlns:a16="http://schemas.microsoft.com/office/drawing/2014/main" id="{AEB1B45D-8A92-4134-B906-07ED4DD2D95D}"/>
              </a:ext>
            </a:extLst>
          </p:cNvPr>
          <p:cNvSpPr>
            <a:spLocks noGrp="1"/>
          </p:cNvSpPr>
          <p:nvPr>
            <p:ph idx="1"/>
          </p:nvPr>
        </p:nvSpPr>
        <p:spPr/>
        <p:txBody>
          <a:bodyPr/>
          <a:lstStyle/>
          <a:p>
            <a:r>
              <a:rPr lang="en-US" sz="2000" dirty="0"/>
              <a:t>APCO first filed formal petitions with the FCC to seek reconsideration and prevent the rules from taking effect.</a:t>
            </a:r>
          </a:p>
          <a:p>
            <a:r>
              <a:rPr lang="en-US" sz="2000" dirty="0"/>
              <a:t>Recognizing the need for more extreme action, APCO filed a lawsuit in the U.S. Court of Appeals to vacate the new spectrum sharing rules.</a:t>
            </a:r>
          </a:p>
          <a:p>
            <a:pPr lvl="1"/>
            <a:r>
              <a:rPr lang="en-US" sz="1800" dirty="0"/>
              <a:t>APCO filed an emergency motion with the Court to temporarily halt the implementation of the FCC’s rules.</a:t>
            </a:r>
          </a:p>
          <a:p>
            <a:pPr lvl="1"/>
            <a:r>
              <a:rPr lang="en-US" sz="1800" dirty="0"/>
              <a:t>The Court denied the extraordinary request, but the appeal is still in process.</a:t>
            </a:r>
          </a:p>
          <a:p>
            <a:r>
              <a:rPr lang="en-US" sz="2000" dirty="0"/>
              <a:t>Other parties (representing utilities, a major wireless carrier, and others) sued as well, but APCO is the only party representing public safety.</a:t>
            </a:r>
          </a:p>
          <a:p>
            <a:r>
              <a:rPr lang="en-US" sz="2000" dirty="0"/>
              <a:t>APCO will be filing arguments with the Court in the coming months.</a:t>
            </a:r>
          </a:p>
          <a:p>
            <a:r>
              <a:rPr lang="en-US" sz="2000" dirty="0"/>
              <a:t>As a community we should be on the lookout for interference cases.</a:t>
            </a:r>
          </a:p>
          <a:p>
            <a:r>
              <a:rPr lang="en-US" sz="2000" dirty="0"/>
              <a:t>FCC may yet further loosen the rules for unlicensed operations.</a:t>
            </a:r>
          </a:p>
        </p:txBody>
      </p:sp>
      <p:sp>
        <p:nvSpPr>
          <p:cNvPr id="4" name="Slide Number Placeholder 3">
            <a:extLst>
              <a:ext uri="{FF2B5EF4-FFF2-40B4-BE49-F238E27FC236}">
                <a16:creationId xmlns:a16="http://schemas.microsoft.com/office/drawing/2014/main" id="{C7A80D21-867C-4D2C-8A40-D86E5A0C7983}"/>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4</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4960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E9FC8-8593-445F-BF1F-8243D859210B}"/>
              </a:ext>
            </a:extLst>
          </p:cNvPr>
          <p:cNvSpPr>
            <a:spLocks noGrp="1"/>
          </p:cNvSpPr>
          <p:nvPr>
            <p:ph type="title"/>
          </p:nvPr>
        </p:nvSpPr>
        <p:spPr/>
        <p:txBody>
          <a:bodyPr/>
          <a:lstStyle/>
          <a:p>
            <a:pPr algn="ctr"/>
            <a:r>
              <a:rPr lang="en-US" dirty="0"/>
              <a:t>Protecting Public Safety Spectrum: 4.9 GHz</a:t>
            </a:r>
          </a:p>
        </p:txBody>
      </p:sp>
      <p:sp>
        <p:nvSpPr>
          <p:cNvPr id="3" name="Content Placeholder 2">
            <a:extLst>
              <a:ext uri="{FF2B5EF4-FFF2-40B4-BE49-F238E27FC236}">
                <a16:creationId xmlns:a16="http://schemas.microsoft.com/office/drawing/2014/main" id="{4D201241-C4B1-41FF-992D-C83C7DF754BD}"/>
              </a:ext>
            </a:extLst>
          </p:cNvPr>
          <p:cNvSpPr>
            <a:spLocks noGrp="1"/>
          </p:cNvSpPr>
          <p:nvPr>
            <p:ph idx="1"/>
          </p:nvPr>
        </p:nvSpPr>
        <p:spPr/>
        <p:txBody>
          <a:bodyPr/>
          <a:lstStyle/>
          <a:p>
            <a:r>
              <a:rPr lang="en-US" sz="2000" dirty="0"/>
              <a:t>The 4.9 GHz band was dedicated for public safety use and uniquely suited for fixed and wireless broadband applications such as mobile hotspots, robotic control, high resolution video streaming, etc.</a:t>
            </a:r>
          </a:p>
          <a:p>
            <a:r>
              <a:rPr lang="en-US" sz="2000" dirty="0"/>
              <a:t>In September 2020, the FCC, in a split decision, adopted new rules that strip the 4.9 GHz band from public safety and grant states the exclusive right to lease access to the spectrum to commercial users. The FCC also instituted a freeze on new operations.</a:t>
            </a:r>
          </a:p>
          <a:p>
            <a:r>
              <a:rPr lang="en-US" sz="2000" dirty="0"/>
              <a:t>The new rules enable states to enter leasing agreements that can threaten ongoing public safety use, because there are no longer any requirements to prevent harmful interference or provide priority access to public safety.</a:t>
            </a:r>
          </a:p>
          <a:p>
            <a:r>
              <a:rPr lang="en-US" sz="2000" dirty="0"/>
              <a:t>APCO joined with eleven other public safety associations on a press release strongly criticizing the action.</a:t>
            </a:r>
          </a:p>
          <a:p>
            <a:r>
              <a:rPr lang="en-US" sz="2000" dirty="0">
                <a:latin typeface="Calibri" panose="020F0502020204030204" pitchFamily="34" charset="0"/>
                <a:ea typeface="Calibri" panose="020F0502020204030204" pitchFamily="34" charset="0"/>
                <a:cs typeface="Times New Roman" panose="02020603050405020304" pitchFamily="18" charset="0"/>
              </a:rPr>
              <a:t>APCO intends to explore further options to protect public safety’s use of this important spectrum. </a:t>
            </a:r>
            <a:endParaRPr lang="en-US" sz="2000" dirty="0"/>
          </a:p>
        </p:txBody>
      </p:sp>
      <p:sp>
        <p:nvSpPr>
          <p:cNvPr id="4" name="Slide Number Placeholder 3">
            <a:extLst>
              <a:ext uri="{FF2B5EF4-FFF2-40B4-BE49-F238E27FC236}">
                <a16:creationId xmlns:a16="http://schemas.microsoft.com/office/drawing/2014/main" id="{8E4001CE-8061-4857-9B49-0E1D37AE198A}"/>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5</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74912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A739-91A4-44EF-9F96-3DB515874AB4}"/>
              </a:ext>
            </a:extLst>
          </p:cNvPr>
          <p:cNvSpPr>
            <a:spLocks noGrp="1"/>
          </p:cNvSpPr>
          <p:nvPr>
            <p:ph type="title"/>
          </p:nvPr>
        </p:nvSpPr>
        <p:spPr/>
        <p:txBody>
          <a:bodyPr/>
          <a:lstStyle/>
          <a:p>
            <a:pPr algn="ctr"/>
            <a:r>
              <a:rPr lang="en-US" dirty="0"/>
              <a:t>Wireless 9-1-1 Location Accuracy: Background</a:t>
            </a:r>
          </a:p>
        </p:txBody>
      </p:sp>
      <p:sp>
        <p:nvSpPr>
          <p:cNvPr id="3" name="Content Placeholder 2">
            <a:extLst>
              <a:ext uri="{FF2B5EF4-FFF2-40B4-BE49-F238E27FC236}">
                <a16:creationId xmlns:a16="http://schemas.microsoft.com/office/drawing/2014/main" id="{B3365D80-7902-4730-B84D-61CD92EEDB7F}"/>
              </a:ext>
            </a:extLst>
          </p:cNvPr>
          <p:cNvSpPr>
            <a:spLocks noGrp="1"/>
          </p:cNvSpPr>
          <p:nvPr>
            <p:ph idx="1"/>
          </p:nvPr>
        </p:nvSpPr>
        <p:spPr/>
        <p:txBody>
          <a:bodyPr/>
          <a:lstStyle/>
          <a:p>
            <a:r>
              <a:rPr lang="en-US" sz="2000" dirty="0"/>
              <a:t>In 2015, the FCC adopted new 9-1-1 location accuracy rules for indoor wireless calls, largely in line with a roadmap negotiated by APCO, NENA, and the nation’s largest wireless carriers.</a:t>
            </a:r>
          </a:p>
          <a:p>
            <a:pPr lvl="1"/>
            <a:r>
              <a:rPr lang="en-US" sz="1800" dirty="0"/>
              <a:t>This included the concept of dispatchable location (DL) as the gold standard for public safety.</a:t>
            </a:r>
          </a:p>
          <a:p>
            <a:pPr lvl="1"/>
            <a:r>
              <a:rPr lang="en-US" sz="1800" dirty="0"/>
              <a:t>The rules gave carriers two options for providing vertical location: deploy z-axis or DL solutions.</a:t>
            </a:r>
          </a:p>
          <a:p>
            <a:r>
              <a:rPr lang="en-US" sz="2000" dirty="0"/>
              <a:t>The wireless industry tested z-axis technologies and made progress with a DL solution that was based on using a database of reference points (such as Wi-Fi access points) to help identify the caller’s location, known as the National Emergency Address Database (NEAD).</a:t>
            </a:r>
          </a:p>
          <a:p>
            <a:pPr lvl="1"/>
            <a:r>
              <a:rPr lang="en-US" sz="1800" dirty="0"/>
              <a:t>Z-axis testing was successfully completed for a few technology vendors.</a:t>
            </a:r>
          </a:p>
          <a:p>
            <a:pPr lvl="1"/>
            <a:r>
              <a:rPr lang="en-US" sz="1800" dirty="0"/>
              <a:t>The carriers however ended up abandoning the NEAD.</a:t>
            </a:r>
          </a:p>
          <a:p>
            <a:r>
              <a:rPr lang="en-US" sz="2000" dirty="0"/>
              <a:t>As the first benchmark to provide indoor location information approaches (April 2021), the FCC acted in July 2020 to, among other things, confirm the timeline for deployment and modify how carriers are to provide DL due to the abandonment of the NEAD-based approach.</a:t>
            </a:r>
          </a:p>
          <a:p>
            <a:endParaRPr lang="en-US" sz="1800" dirty="0"/>
          </a:p>
        </p:txBody>
      </p:sp>
      <p:sp>
        <p:nvSpPr>
          <p:cNvPr id="4" name="Slide Number Placeholder 3">
            <a:extLst>
              <a:ext uri="{FF2B5EF4-FFF2-40B4-BE49-F238E27FC236}">
                <a16:creationId xmlns:a16="http://schemas.microsoft.com/office/drawing/2014/main" id="{F4A47C22-4D24-475C-92AB-D586EED003D4}"/>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6</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565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F600E-9D7C-453C-BEBD-0F2DD1F17995}"/>
              </a:ext>
            </a:extLst>
          </p:cNvPr>
          <p:cNvSpPr>
            <a:spLocks noGrp="1"/>
          </p:cNvSpPr>
          <p:nvPr>
            <p:ph type="title"/>
          </p:nvPr>
        </p:nvSpPr>
        <p:spPr/>
        <p:txBody>
          <a:bodyPr/>
          <a:lstStyle/>
          <a:p>
            <a:pPr algn="ctr"/>
            <a:r>
              <a:rPr lang="en-US" dirty="0"/>
              <a:t>Wireless 9-1-1 Location Accuracy: APCO’s Efforts</a:t>
            </a:r>
          </a:p>
        </p:txBody>
      </p:sp>
      <p:sp>
        <p:nvSpPr>
          <p:cNvPr id="3" name="Content Placeholder 2">
            <a:extLst>
              <a:ext uri="{FF2B5EF4-FFF2-40B4-BE49-F238E27FC236}">
                <a16:creationId xmlns:a16="http://schemas.microsoft.com/office/drawing/2014/main" id="{73F3D538-12DF-41FD-A477-A077AB69E926}"/>
              </a:ext>
            </a:extLst>
          </p:cNvPr>
          <p:cNvSpPr>
            <a:spLocks noGrp="1"/>
          </p:cNvSpPr>
          <p:nvPr>
            <p:ph idx="1"/>
          </p:nvPr>
        </p:nvSpPr>
        <p:spPr/>
        <p:txBody>
          <a:bodyPr/>
          <a:lstStyle/>
          <a:p>
            <a:r>
              <a:rPr lang="en-US" sz="2000" dirty="0"/>
              <a:t>APCO has been trying to get the FCC to look at the bigger picture.</a:t>
            </a:r>
          </a:p>
          <a:p>
            <a:pPr lvl="1"/>
            <a:r>
              <a:rPr lang="en-US" sz="1700" dirty="0"/>
              <a:t> </a:t>
            </a:r>
            <a:r>
              <a:rPr lang="en-US" sz="1800" dirty="0"/>
              <a:t>APCO has focused on DL, which is the preferred location information for public safety telecommunicators, and expressed concern that the rules are not likely to produce the improvements that have been promised.</a:t>
            </a:r>
          </a:p>
          <a:p>
            <a:pPr lvl="1"/>
            <a:r>
              <a:rPr lang="en-US" sz="1800" dirty="0">
                <a:solidFill>
                  <a:srgbClr val="FF0000"/>
                </a:solidFill>
              </a:rPr>
              <a:t>ECCs should have the best-available, actionable location information.</a:t>
            </a:r>
            <a:endParaRPr lang="en-US" sz="1800" dirty="0"/>
          </a:p>
          <a:p>
            <a:r>
              <a:rPr lang="en-US" sz="2000" dirty="0"/>
              <a:t>Wireless carriers have filed a Petition for Reconsideration to push back the upcoming 2021 requirement for deploying z-axis technology.</a:t>
            </a:r>
          </a:p>
          <a:p>
            <a:pPr lvl="1"/>
            <a:r>
              <a:rPr lang="en-US" sz="1800" dirty="0"/>
              <a:t>APCO is strongly opposed to delaying the benchmarks.</a:t>
            </a:r>
          </a:p>
          <a:p>
            <a:r>
              <a:rPr lang="en-US" sz="2000" dirty="0"/>
              <a:t>APCO filed a Petition for Reconsideration with the FCC. </a:t>
            </a:r>
          </a:p>
          <a:p>
            <a:pPr lvl="1"/>
            <a:r>
              <a:rPr lang="en-US" sz="1800" dirty="0"/>
              <a:t>The FCC’s new DL benchmark isn’t effective, and fails to establish a new and rigorous course for delivery of DL to ECCs.</a:t>
            </a:r>
          </a:p>
          <a:p>
            <a:pPr lvl="1"/>
            <a:r>
              <a:rPr lang="en-US" sz="1800" dirty="0"/>
              <a:t>The petition asks the FCC to establish a different benchmark in order to close a loophole and instead establish a minimum percentage of 9-1-1 calls that must be delivered with DL.</a:t>
            </a:r>
          </a:p>
        </p:txBody>
      </p:sp>
      <p:sp>
        <p:nvSpPr>
          <p:cNvPr id="4" name="Slide Number Placeholder 3">
            <a:extLst>
              <a:ext uri="{FF2B5EF4-FFF2-40B4-BE49-F238E27FC236}">
                <a16:creationId xmlns:a16="http://schemas.microsoft.com/office/drawing/2014/main" id="{461A640C-395B-4B38-AFBD-9DAE55FC6558}"/>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7</a:t>
            </a:fld>
            <a:endParaRPr lang="en-US" sz="14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0537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01E9F-8BEA-4DA4-906C-5F92029D0726}"/>
              </a:ext>
            </a:extLst>
          </p:cNvPr>
          <p:cNvSpPr>
            <a:spLocks noGrp="1"/>
          </p:cNvSpPr>
          <p:nvPr>
            <p:ph type="title"/>
          </p:nvPr>
        </p:nvSpPr>
        <p:spPr/>
        <p:txBody>
          <a:bodyPr/>
          <a:lstStyle/>
          <a:p>
            <a:pPr algn="ctr"/>
            <a:r>
              <a:rPr lang="en-US" dirty="0"/>
              <a:t>Federal Funding for NG9-1-1</a:t>
            </a:r>
          </a:p>
        </p:txBody>
      </p:sp>
      <p:sp>
        <p:nvSpPr>
          <p:cNvPr id="3" name="Content Placeholder 2">
            <a:extLst>
              <a:ext uri="{FF2B5EF4-FFF2-40B4-BE49-F238E27FC236}">
                <a16:creationId xmlns:a16="http://schemas.microsoft.com/office/drawing/2014/main" id="{D3D51955-97F0-4827-8619-0F371E6B3A72}"/>
              </a:ext>
            </a:extLst>
          </p:cNvPr>
          <p:cNvSpPr>
            <a:spLocks noGrp="1"/>
          </p:cNvSpPr>
          <p:nvPr>
            <p:ph idx="1"/>
          </p:nvPr>
        </p:nvSpPr>
        <p:spPr>
          <a:xfrm>
            <a:off x="1237957" y="1371600"/>
            <a:ext cx="9523828" cy="4516015"/>
          </a:xfrm>
        </p:spPr>
        <p:txBody>
          <a:bodyPr/>
          <a:lstStyle/>
          <a:p>
            <a:r>
              <a:rPr lang="en-US" sz="2000" dirty="0"/>
              <a:t>Identical bills in the House and Senate: Next Generation 9-1-1 Act of 2019.</a:t>
            </a:r>
          </a:p>
          <a:p>
            <a:r>
              <a:rPr lang="en-US" sz="2000" dirty="0"/>
              <a:t>Key provisions:</a:t>
            </a:r>
          </a:p>
          <a:p>
            <a:pPr lvl="1"/>
            <a:r>
              <a:rPr lang="en-US" sz="1800" dirty="0"/>
              <a:t>Authorizes $12B in federal funding to deploy NG9-1-1 nationwide.</a:t>
            </a:r>
          </a:p>
          <a:p>
            <a:pPr lvl="1"/>
            <a:r>
              <a:rPr lang="en-US" sz="1800" dirty="0"/>
              <a:t>Creates modern definitions of important terms (NG9-1-1, interoperability, and ECC).</a:t>
            </a:r>
          </a:p>
          <a:p>
            <a:pPr lvl="1"/>
            <a:r>
              <a:rPr lang="en-US" sz="1800" dirty="0"/>
              <a:t>Places important conditions on grant recipients such as interoperability, sustainable funding mechanism, no fee diversion, etc. </a:t>
            </a:r>
          </a:p>
          <a:p>
            <a:r>
              <a:rPr lang="en-US" sz="2000" dirty="0"/>
              <a:t>The Public Safety Next Generation 9-1-1 Coalition was formed.</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Consists of APCO and major national law enforcement, fire and EMS associations.</a:t>
            </a:r>
          </a:p>
          <a:p>
            <a:pPr lvl="1"/>
            <a:r>
              <a:rPr lang="en-US" sz="1800" dirty="0"/>
              <a:t>Committed to advancing legislation to enable a nationwide upgrade to NG9-1-1.</a:t>
            </a:r>
          </a:p>
          <a:p>
            <a:pPr lvl="1"/>
            <a:r>
              <a:rPr lang="en-US" sz="1800" dirty="0">
                <a:hlinkClick r:id="rId2"/>
              </a:rPr>
              <a:t>https://ng-911coalition.org/</a:t>
            </a:r>
            <a:r>
              <a:rPr lang="en-US" sz="1800" dirty="0"/>
              <a:t> </a:t>
            </a:r>
          </a:p>
          <a:p>
            <a:r>
              <a:rPr lang="en-US" sz="1900" dirty="0"/>
              <a:t> </a:t>
            </a:r>
            <a:r>
              <a:rPr lang="en-US" sz="2000" dirty="0"/>
              <a:t>The Coalition developed edits to the NG9-1-1 bill such as: </a:t>
            </a:r>
          </a:p>
          <a:p>
            <a:pPr lvl="1"/>
            <a:r>
              <a:rPr lang="en-US" sz="1800" dirty="0"/>
              <a:t>Increasing to $15B.</a:t>
            </a:r>
          </a:p>
          <a:p>
            <a:pPr lvl="1"/>
            <a:r>
              <a:rPr lang="en-US" sz="1800" dirty="0"/>
              <a:t>Adding a Public Safety Advisory Board.</a:t>
            </a:r>
          </a:p>
          <a:p>
            <a:pPr lvl="1"/>
            <a:r>
              <a:rPr lang="en-US" sz="1800" dirty="0"/>
              <a:t>Additional measures on cybersecurity.</a:t>
            </a:r>
          </a:p>
        </p:txBody>
      </p:sp>
      <p:sp>
        <p:nvSpPr>
          <p:cNvPr id="4" name="Slide Number Placeholder 3">
            <a:extLst>
              <a:ext uri="{FF2B5EF4-FFF2-40B4-BE49-F238E27FC236}">
                <a16:creationId xmlns:a16="http://schemas.microsoft.com/office/drawing/2014/main" id="{8329DBDF-ED29-4394-843D-560A8714B2BB}"/>
              </a:ext>
            </a:extLst>
          </p:cNvPr>
          <p:cNvSpPr>
            <a:spLocks noGrp="1"/>
          </p:cNvSpPr>
          <p:nvPr>
            <p:ph type="sldNum" sz="quarter" idx="10"/>
          </p:nvPr>
        </p:nvSpPr>
        <p:spPr/>
        <p:txBody>
          <a:bodyPr/>
          <a:lstStyle/>
          <a:p>
            <a:pPr>
              <a:buClr>
                <a:schemeClr val="dk1"/>
              </a:buClr>
              <a:buSzPct val="25000"/>
            </a:pPr>
            <a:fld id="{00000000-1234-1234-1234-123412341234}" type="slidenum">
              <a:rPr lang="en-US" sz="1400">
                <a:solidFill>
                  <a:schemeClr val="dk1"/>
                </a:solidFill>
                <a:latin typeface="Calibri"/>
                <a:ea typeface="Calibri"/>
                <a:cs typeface="Calibri"/>
                <a:sym typeface="Calibri"/>
              </a:rPr>
              <a:pPr>
                <a:buClr>
                  <a:schemeClr val="dk1"/>
                </a:buClr>
                <a:buSzPct val="25000"/>
              </a:pPr>
              <a:t>8</a:t>
            </a:fld>
            <a:endParaRPr lang="en-US" sz="1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388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A42B33C-391B-4BA4-AF5E-85DFD1271257}"/>
              </a:ext>
            </a:extLst>
          </p:cNvPr>
          <p:cNvSpPr>
            <a:spLocks noGrp="1"/>
          </p:cNvSpPr>
          <p:nvPr>
            <p:ph type="title"/>
          </p:nvPr>
        </p:nvSpPr>
        <p:spPr>
          <a:xfrm>
            <a:off x="2209800" y="228600"/>
            <a:ext cx="7772400" cy="1143000"/>
          </a:xfrm>
        </p:spPr>
        <p:txBody>
          <a:bodyPr wrap="square" anchor="b">
            <a:normAutofit/>
          </a:bodyPr>
          <a:lstStyle/>
          <a:p>
            <a:pPr algn="ctr"/>
            <a:r>
              <a:rPr lang="en-US" dirty="0"/>
              <a:t>Additional Bills to Watch </a:t>
            </a:r>
          </a:p>
        </p:txBody>
      </p:sp>
      <p:sp>
        <p:nvSpPr>
          <p:cNvPr id="12" name="Content Placeholder 2">
            <a:extLst>
              <a:ext uri="{FF2B5EF4-FFF2-40B4-BE49-F238E27FC236}">
                <a16:creationId xmlns:a16="http://schemas.microsoft.com/office/drawing/2014/main" id="{1B63FBDE-590F-42E8-9144-433928226EA6}"/>
              </a:ext>
            </a:extLst>
          </p:cNvPr>
          <p:cNvSpPr>
            <a:spLocks noGrp="1"/>
          </p:cNvSpPr>
          <p:nvPr>
            <p:ph idx="1"/>
          </p:nvPr>
        </p:nvSpPr>
        <p:spPr>
          <a:xfrm>
            <a:off x="1252025" y="1371600"/>
            <a:ext cx="9706707" cy="4426772"/>
          </a:xfrm>
        </p:spPr>
        <p:txBody>
          <a:bodyPr/>
          <a:lstStyle/>
          <a:p>
            <a:r>
              <a:rPr lang="en-US" sz="2000" dirty="0"/>
              <a:t>Outage Reporting Bill (H.R. 5918/S. 4667)</a:t>
            </a:r>
          </a:p>
          <a:p>
            <a:pPr lvl="1"/>
            <a:r>
              <a:rPr lang="en-US" sz="1800" dirty="0"/>
              <a:t>Would require the FCC to adopt rules that describe the circumstances in which service providers must submit timely notifications to ECCs about network disruptions that prevent the origination of 9-1-1 calls or the delivery of ALI or ANI.</a:t>
            </a:r>
          </a:p>
          <a:p>
            <a:pPr lvl="1"/>
            <a:r>
              <a:rPr lang="en-US" sz="1800" dirty="0"/>
              <a:t>APCO worked closely with the staffers who wrote the bill to ensure the language specified in the notifications must be “timely” and in a format that’s “easily accessible” to facilitate ECCs’ situational awareness.</a:t>
            </a:r>
          </a:p>
          <a:p>
            <a:pPr lvl="1"/>
            <a:r>
              <a:rPr lang="en-US" sz="1800" dirty="0"/>
              <a:t>Passed the House, awaiting action in the Senate (bipartisan bill has been introduced).</a:t>
            </a:r>
          </a:p>
          <a:p>
            <a:r>
              <a:rPr lang="en-US" sz="2000" dirty="0"/>
              <a:t>9-1-1 SAVES Act (H.R. 1629/S. 1015)</a:t>
            </a:r>
          </a:p>
          <a:p>
            <a:pPr lvl="1">
              <a:defRPr/>
            </a:pPr>
            <a:r>
              <a:rPr lang="en-US" altLang="en-US" sz="1800" dirty="0"/>
              <a:t>Would direct OMB to categorize Public Safety Telecommunicators as a Protective Service Occupation (rather than administrative/clerical) in the federal Standard Occupational Classification. </a:t>
            </a:r>
          </a:p>
          <a:p>
            <a:pPr lvl="1">
              <a:defRPr/>
            </a:pPr>
            <a:r>
              <a:rPr lang="en-US" altLang="en-US" sz="1800" dirty="0"/>
              <a:t>Identical bills in the House and Senate; both have been referred to relevant committees.</a:t>
            </a:r>
          </a:p>
          <a:p>
            <a:pPr lvl="1">
              <a:defRPr/>
            </a:pPr>
            <a:r>
              <a:rPr lang="en-US" altLang="en-US" sz="1800" dirty="0"/>
              <a:t>Both bills have bipartisan support and the House version has 129 co-sponsors and the Senate version has 27.</a:t>
            </a:r>
          </a:p>
        </p:txBody>
      </p:sp>
      <p:sp>
        <p:nvSpPr>
          <p:cNvPr id="4" name="Slide Number Placeholder 3">
            <a:extLst>
              <a:ext uri="{FF2B5EF4-FFF2-40B4-BE49-F238E27FC236}">
                <a16:creationId xmlns:a16="http://schemas.microsoft.com/office/drawing/2014/main" id="{058A3ADE-C889-4567-A77C-81AAB79943F8}"/>
              </a:ext>
            </a:extLst>
          </p:cNvPr>
          <p:cNvSpPr>
            <a:spLocks noGrp="1"/>
          </p:cNvSpPr>
          <p:nvPr>
            <p:ph type="sldNum" sz="quarter" idx="10"/>
          </p:nvPr>
        </p:nvSpPr>
        <p:spPr>
          <a:xfrm>
            <a:off x="8077200" y="6248400"/>
            <a:ext cx="1905000" cy="457200"/>
          </a:xfrm>
        </p:spPr>
        <p:txBody>
          <a:bodyPr wrap="square" anchor="t">
            <a:normAutofit/>
          </a:bodyPr>
          <a:lstStyle/>
          <a:p>
            <a:pPr>
              <a:spcAft>
                <a:spcPts val="600"/>
              </a:spcAft>
              <a:buClr>
                <a:schemeClr val="dk1"/>
              </a:buClr>
              <a:buSzPct val="25000"/>
            </a:pPr>
            <a:fld id="{00000000-1234-1234-1234-123412341234}" type="slidenum">
              <a:rPr lang="en-US" sz="1400">
                <a:solidFill>
                  <a:schemeClr val="dk1"/>
                </a:solidFill>
              </a:rPr>
              <a:pPr>
                <a:spcAft>
                  <a:spcPts val="600"/>
                </a:spcAft>
                <a:buClr>
                  <a:schemeClr val="dk1"/>
                </a:buClr>
                <a:buSzPct val="25000"/>
              </a:pPr>
              <a:t>9</a:t>
            </a:fld>
            <a:endParaRPr lang="en-US" sz="1400">
              <a:solidFill>
                <a:schemeClr val="dk1"/>
              </a:solidFill>
            </a:endParaRPr>
          </a:p>
        </p:txBody>
      </p:sp>
    </p:spTree>
    <p:extLst>
      <p:ext uri="{BB962C8B-B14F-4D97-AF65-F5344CB8AC3E}">
        <p14:creationId xmlns:p14="http://schemas.microsoft.com/office/powerpoint/2010/main" val="269849773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Calibri"/>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1178</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Blank Presentation</vt:lpstr>
      <vt:lpstr>APCO International Advocacy Update </vt:lpstr>
      <vt:lpstr>Topics</vt:lpstr>
      <vt:lpstr>Protecting Public Safety Spectrum: 6 GHz</vt:lpstr>
      <vt:lpstr>Protecting Public Safety Spectrum: 6 GHz</vt:lpstr>
      <vt:lpstr>Protecting Public Safety Spectrum: 4.9 GHz</vt:lpstr>
      <vt:lpstr>Wireless 9-1-1 Location Accuracy: Background</vt:lpstr>
      <vt:lpstr>Wireless 9-1-1 Location Accuracy: APCO’s Efforts</vt:lpstr>
      <vt:lpstr>Federal Funding for NG9-1-1</vt:lpstr>
      <vt:lpstr>Additional Bills to Watch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APCO International Legislative Updates</dc:title>
  <dc:creator>Alison Venable</dc:creator>
  <cp:lastModifiedBy>Jeff Cohen</cp:lastModifiedBy>
  <cp:revision>42</cp:revision>
  <dcterms:created xsi:type="dcterms:W3CDTF">2020-10-19T16:20:26Z</dcterms:created>
  <dcterms:modified xsi:type="dcterms:W3CDTF">2020-10-21T21:16:49Z</dcterms:modified>
</cp:coreProperties>
</file>